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45637B"/>
    <a:srgbClr val="D749C9"/>
    <a:srgbClr val="B04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94719"/>
  </p:normalViewPr>
  <p:slideViewPr>
    <p:cSldViewPr snapToGrid="0" snapToObjects="1" showGuides="1">
      <p:cViewPr>
        <p:scale>
          <a:sx n="95" d="100"/>
          <a:sy n="95" d="100"/>
        </p:scale>
        <p:origin x="1624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6621D-618B-324E-A316-485B35972249}" type="datetimeFigureOut">
              <a:rPr lang="en-US" smtClean="0"/>
              <a:t>4/11/18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D7CB-665D-D441-9713-21DB24E10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208E4-B987-4B62-B5BE-FC5AEB15C575}" type="slidenum">
              <a:rPr lang="en-US" smtClean="0">
                <a:solidFill>
                  <a:prstClr val="black"/>
                </a:solidFill>
                <a:latin typeface="Arial" pitchFamily="43" charset="0"/>
                <a:ea typeface="ヒラギノ角ゴ Pro W3" pitchFamily="43" charset="-128"/>
                <a:cs typeface="ヒラギノ角ゴ Pro W3" pitchFamily="43" charset="-128"/>
              </a:rPr>
              <a:pPr/>
              <a:t>1</a:t>
            </a:fld>
            <a:endParaRPr lang="en-US">
              <a:solidFill>
                <a:prstClr val="black"/>
              </a:solidFill>
              <a:latin typeface="Arial" pitchFamily="43" charset="0"/>
              <a:ea typeface="ヒラギノ角ゴ Pro W3" pitchFamily="43" charset="-128"/>
              <a:cs typeface="ヒラギノ角ゴ Pro W3" pitchFamily="4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17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1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1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4.emf"/><Relationship Id="rId13" Type="http://schemas.openxmlformats.org/officeDocument/2006/relationships/oleObject" Target="../embeddings/oleObject5.bin"/><Relationship Id="rId14" Type="http://schemas.openxmlformats.org/officeDocument/2006/relationships/package" Target="../embeddings/Microsoft_Word_Document1.docx"/><Relationship Id="rId15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3.emf"/><Relationship Id="rId10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0" y="6646333"/>
            <a:ext cx="8920146" cy="211667"/>
          </a:xfrm>
          <a:prstGeom prst="rect">
            <a:avLst/>
          </a:prstGeom>
          <a:solidFill>
            <a:srgbClr val="00B0F0"/>
          </a:solidFill>
          <a:ln>
            <a:solidFill>
              <a:srgbClr val="CC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6" name="Text Box 25"/>
          <p:cNvSpPr txBox="1">
            <a:spLocks noChangeArrowheads="1"/>
          </p:cNvSpPr>
          <p:nvPr/>
        </p:nvSpPr>
        <p:spPr bwMode="auto">
          <a:xfrm>
            <a:off x="307678" y="2024583"/>
            <a:ext cx="2585794" cy="139268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228600" indent="-228600" defTabSz="913488">
              <a:buSzPct val="100000"/>
              <a:buFont typeface="+mj-lt"/>
              <a:buAutoNum type="arabicPeriod"/>
            </a:pP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Give frequent formative assessments.</a:t>
            </a:r>
          </a:p>
          <a:p>
            <a:pPr marL="228600" indent="-228600" defTabSz="913488">
              <a:buSzPct val="100000"/>
              <a:buFont typeface="+mj-lt"/>
              <a:buAutoNum type="arabicPeriod"/>
            </a:pP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Label each question </a:t>
            </a: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with 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standard or skill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228600" indent="-228600" defTabSz="913488">
              <a:buSzPct val="100000"/>
              <a:buFont typeface="+mj-lt"/>
              <a:buAutoNum type="arabicPeriod"/>
            </a:pP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Create item analysis sheets for each quiz </a:t>
            </a: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identifying concepts or skills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228600" indent="-228600" defTabSz="913488">
              <a:buSzPct val="100000"/>
              <a:buFont typeface="+mj-lt"/>
              <a:buAutoNum type="arabicPeriod"/>
            </a:pP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Group students for intervention based on their needs.</a:t>
            </a:r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>
            <a:off x="6185661" y="4267071"/>
            <a:ext cx="2595345" cy="7771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buClr>
                <a:prstClr val="white"/>
              </a:buClr>
            </a:pPr>
            <a:r>
              <a:rPr lang="en-US" sz="12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*Incorporating student self assessments sheets to be used as a tool to track their progress throughout each unit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3182862" y="1723206"/>
            <a:ext cx="2636010" cy="262458"/>
          </a:xfrm>
          <a:prstGeom prst="roundRect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Products</a:t>
            </a:r>
            <a:endParaRPr lang="en-US" sz="1400" b="1" cap="all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293510" y="1698374"/>
            <a:ext cx="2614745" cy="283229"/>
          </a:xfrm>
          <a:prstGeom prst="roundRect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 anchor="t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Instructional Strategy</a:t>
            </a:r>
            <a:endParaRPr lang="en-US" sz="20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6061952" y="1754191"/>
            <a:ext cx="2721915" cy="217667"/>
          </a:xfrm>
          <a:prstGeom prst="roundRect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LESSONS LEARNED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8094" tIns="19047" rIns="38094" bIns="19047" numCol="1" rtlCol="0" anchor="t" anchorCtr="0" compatLnSpc="1">
            <a:prstTxWarp prst="textNoShape">
              <a:avLst/>
            </a:prstTxWarp>
          </a:bodyPr>
          <a:lstStyle/>
          <a:p>
            <a:pPr defTabSz="380939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96351" y="0"/>
            <a:ext cx="8947649" cy="211667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 eaLnBrk="0" hangingPunct="0">
              <a:defRPr/>
            </a:pPr>
            <a:r>
              <a:rPr lang="en-US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  Middle School Math Partnership Spring 2018</a:t>
            </a:r>
            <a:endParaRPr lang="en-US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5609167" y="3323166"/>
            <a:ext cx="6858000" cy="211667"/>
          </a:xfrm>
          <a:prstGeom prst="rect">
            <a:avLst/>
          </a:prstGeom>
          <a:solidFill>
            <a:srgbClr val="00B0F0"/>
          </a:solidFill>
          <a:ln>
            <a:solidFill>
              <a:srgbClr val="66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-3316754" y="3316755"/>
            <a:ext cx="6858001" cy="224491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6119872" y="2054617"/>
            <a:ext cx="2702555" cy="18851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spcBef>
                <a:spcPct val="50000"/>
              </a:spcBef>
            </a:pPr>
            <a:r>
              <a:rPr lang="en-US" sz="12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*We were able to decide if we needed to do whole class intervention or small group intervention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2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*Specific focused intervention is more beneficial than whole class review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2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*This system supported growth mindset and allowed kids to see growth even if they weren’t passing all standards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62556" y="890213"/>
            <a:ext cx="8824734" cy="282872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4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Student Problem</a:t>
            </a:r>
            <a:r>
              <a:rPr lang="en-US" sz="14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– </a:t>
            </a:r>
            <a:r>
              <a:rPr lang="en-US" sz="1400" i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Students were not performing well on specific math concepts.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656534" y="442482"/>
            <a:ext cx="5078124" cy="250561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4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Sheri </a:t>
            </a:r>
            <a:r>
              <a:rPr lang="en-US" sz="1400" b="1" dirty="0" err="1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Jansma</a:t>
            </a:r>
            <a:r>
              <a:rPr lang="en-US" sz="14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 &amp; Kassie </a:t>
            </a:r>
            <a:r>
              <a:rPr lang="en-US" sz="1400" b="1" dirty="0" err="1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Kaptein</a:t>
            </a:r>
            <a:endParaRPr lang="en-US" sz="1400" b="1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-1" y="299260"/>
            <a:ext cx="3405810" cy="527560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algn="ctr" defTabSz="913488"/>
            <a:r>
              <a:rPr lang="en-US" sz="1600" b="1" dirty="0">
                <a:solidFill>
                  <a:srgbClr val="1F497D"/>
                </a:solidFill>
                <a:latin typeface="Arial" charset="0"/>
                <a:ea typeface="Arial" charset="0"/>
                <a:cs typeface="Arial" charset="0"/>
              </a:rPr>
              <a:t>Data Collection</a:t>
            </a:r>
          </a:p>
          <a:p>
            <a:pPr algn="ctr" defTabSz="913488"/>
            <a:r>
              <a:rPr lang="en-US" sz="1600" b="1" dirty="0">
                <a:solidFill>
                  <a:srgbClr val="1F497D"/>
                </a:solidFill>
                <a:latin typeface="Arial" charset="0"/>
                <a:ea typeface="Arial" charset="0"/>
                <a:cs typeface="Arial" charset="0"/>
              </a:rPr>
              <a:t>Lynden Middle School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2555" y="1155054"/>
            <a:ext cx="8651982" cy="498315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400" b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Instructional Strategy</a:t>
            </a:r>
            <a:r>
              <a:rPr lang="en-US" sz="14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– </a:t>
            </a:r>
            <a:r>
              <a:rPr lang="en-US" sz="1400" i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sz="1400" i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reated </a:t>
            </a:r>
            <a:r>
              <a:rPr lang="en-US" sz="1400" i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a tracking system to pinpoint </a:t>
            </a:r>
            <a:r>
              <a:rPr lang="en-US" sz="1400" i="1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students’ area </a:t>
            </a:r>
            <a:r>
              <a:rPr lang="en-US" sz="1400" i="1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of weakness in order to group students for interventions.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6149108" y="3974032"/>
            <a:ext cx="2700040" cy="261195"/>
          </a:xfrm>
          <a:prstGeom prst="roundRect">
            <a:avLst/>
          </a:prstGeom>
          <a:solidFill>
            <a:srgbClr val="FF33CC">
              <a:alpha val="9098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NEXT STEPS</a:t>
            </a:r>
            <a:endParaRPr lang="en-US" sz="14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354391" y="4107905"/>
            <a:ext cx="2552383" cy="206979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For higher students:</a:t>
            </a:r>
          </a:p>
          <a:p>
            <a:pPr marL="171450" indent="-171450" defTabSz="913488">
              <a:buSzPct val="100000"/>
              <a:buFont typeface="Arial" charset="0"/>
              <a:buChar char="•"/>
            </a:pPr>
            <a:r>
              <a:rPr lang="en-US" sz="110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 process was motivating 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and allowed them to pinpoint exactly which part of the standard they needed to work </a:t>
            </a: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on,</a:t>
            </a:r>
          </a:p>
          <a:p>
            <a:pPr marL="171450" indent="-171450" defTabSz="913488">
              <a:buSzPct val="100000"/>
              <a:buFont typeface="Arial" charset="0"/>
              <a:buChar char="•"/>
            </a:pP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clarified if 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they were struggling with a concept or if they were making a silly error.</a:t>
            </a:r>
          </a:p>
          <a:p>
            <a:pPr defTabSz="913488">
              <a:buSzPct val="100000"/>
            </a:pP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For 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our lower </a:t>
            </a: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students:</a:t>
            </a:r>
          </a:p>
          <a:p>
            <a:pPr marL="171450" indent="-171450" defTabSz="913488">
              <a:buSzPct val="100000"/>
              <a:buFont typeface="Arial" charset="0"/>
              <a:buChar char="•"/>
            </a:pP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allowed </a:t>
            </a: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us to pinpoint their areas of need and provide </a:t>
            </a:r>
            <a:r>
              <a:rPr lang="en-US" sz="1100" dirty="0" smtClean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interventions</a:t>
            </a:r>
            <a:endParaRPr lang="en-US" sz="110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  <a:p>
            <a:pPr defTabSz="913488">
              <a:buSzPct val="100000"/>
            </a:pPr>
            <a:r>
              <a:rPr lang="en-US" sz="110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*Overall the students take more ownership over their learning.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92827" y="3493225"/>
            <a:ext cx="2613948" cy="480807"/>
          </a:xfrm>
          <a:prstGeom prst="roundRect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Impacts on student performance</a:t>
            </a:r>
            <a:endParaRPr lang="en-US" sz="1400" b="1" cap="all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="" xmlns:a16="http://schemas.microsoft.com/office/drawing/2014/main" id="{8F09763C-883E-4E61-83A3-21E408B71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755830"/>
              </p:ext>
            </p:extLst>
          </p:nvPr>
        </p:nvGraphicFramePr>
        <p:xfrm>
          <a:off x="3158708" y="2067123"/>
          <a:ext cx="1254475" cy="1713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Document" r:id="rId4" imgW="6715217" imgH="9171635" progId="Word.Document.12">
                  <p:embed/>
                </p:oleObj>
              </mc:Choice>
              <mc:Fallback>
                <p:oleObj name="Document" r:id="rId4" imgW="6715217" imgH="91716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58708" y="2067123"/>
                        <a:ext cx="1254475" cy="17136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="" xmlns:a16="http://schemas.microsoft.com/office/drawing/2014/main" id="{3CEB67CD-8D21-4921-A9E1-67F705538B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130041"/>
              </p:ext>
            </p:extLst>
          </p:nvPr>
        </p:nvGraphicFramePr>
        <p:xfrm>
          <a:off x="3179158" y="3739869"/>
          <a:ext cx="1190715" cy="1606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Document" r:id="rId6" imgW="6715217" imgH="9063649" progId="Word.Document.12">
                  <p:embed/>
                </p:oleObj>
              </mc:Choice>
              <mc:Fallback>
                <p:oleObj name="Document" r:id="rId6" imgW="6715217" imgH="90636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79158" y="3739869"/>
                        <a:ext cx="1190715" cy="1606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="" xmlns:a16="http://schemas.microsoft.com/office/drawing/2014/main" id="{39EE41AD-D3F8-420F-8BAF-8443A45539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092394"/>
              </p:ext>
            </p:extLst>
          </p:nvPr>
        </p:nvGraphicFramePr>
        <p:xfrm>
          <a:off x="4390322" y="2131298"/>
          <a:ext cx="1222056" cy="1653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Document" r:id="rId8" imgW="5952018" imgH="8053977" progId="Word.Document.12">
                  <p:embed/>
                </p:oleObj>
              </mc:Choice>
              <mc:Fallback>
                <p:oleObj name="Document" r:id="rId8" imgW="5952018" imgH="80539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90322" y="2131298"/>
                        <a:ext cx="1222056" cy="16535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BC57AED-4792-458A-95E6-E3AF596DCD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83527" y="5228858"/>
            <a:ext cx="2210039" cy="1315264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="" xmlns:a16="http://schemas.microsoft.com/office/drawing/2014/main" id="{8BF2A2E9-7998-4312-8E05-9F8A46DAFF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61678"/>
              </p:ext>
            </p:extLst>
          </p:nvPr>
        </p:nvGraphicFramePr>
        <p:xfrm>
          <a:off x="6373502" y="5109079"/>
          <a:ext cx="2251252" cy="1523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Document" r:id="rId11" imgW="9175235" imgH="6207980" progId="Word.Document.12">
                  <p:embed/>
                </p:oleObj>
              </mc:Choice>
              <mc:Fallback>
                <p:oleObj name="Document" r:id="rId11" imgW="9175235" imgH="62079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73502" y="5109079"/>
                        <a:ext cx="2251252" cy="1523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034377"/>
              </p:ext>
            </p:extLst>
          </p:nvPr>
        </p:nvGraphicFramePr>
        <p:xfrm>
          <a:off x="4642257" y="3651758"/>
          <a:ext cx="1191929" cy="1563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Document" r:id="rId14" imgW="5935378" imgH="7785218" progId="Word.Document.12">
                  <p:embed/>
                </p:oleObj>
              </mc:Choice>
              <mc:Fallback>
                <p:oleObj name="Document" r:id="rId14" imgW="5935378" imgH="77852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642257" y="3651758"/>
                        <a:ext cx="1191929" cy="1563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281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mv="urn:schemas-microsoft-com:mac:vml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235</Words>
  <Application>Microsoft Macintosh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ヒラギノ角ゴ Pro W3</vt:lpstr>
      <vt:lpstr>Office Theme</vt:lpstr>
      <vt:lpstr>Document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Warren</dc:creator>
  <cp:lastModifiedBy>Shannon Warren</cp:lastModifiedBy>
  <cp:revision>19</cp:revision>
  <dcterms:created xsi:type="dcterms:W3CDTF">2018-02-02T22:57:40Z</dcterms:created>
  <dcterms:modified xsi:type="dcterms:W3CDTF">2018-04-11T18:07:34Z</dcterms:modified>
</cp:coreProperties>
</file>